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mp4"/>
  <Override PartName="/ppt/media/media2.mp4" ContentType="video/mp4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0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228" y="10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F704908-0A1A-4730-9BB4-D8596A0927A3}" type="datetime1">
              <a:rPr lang="en-US" altLang="ko-KR"/>
              <a:pPr lvl="0">
                <a:defRPr/>
              </a:pPr>
              <a:t>5/15/2020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4714FB1-9B22-4486-B4F7-6843BC0BD452}" type="slidenum">
              <a:rPr lang="en-US" altLang="ko-KR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2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3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4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5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6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7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0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/>
          </a:p>
          <a:p>
            <a:pPr>
              <a:spcBef>
                <a:spcPct val="20000"/>
              </a:spcBef>
              <a:defRPr/>
            </a:pPr>
            <a:r>
              <a:rPr lang="ko-KR">
                <a:ea typeface="맑은 고딕"/>
              </a:rPr>
              <a:t>스마트 워치 혹은 스마트 밴드 </a:t>
            </a:r>
            <a:r>
              <a:rPr lang="en-US" altLang="ko-KR">
                <a:ea typeface="맑은 고딕"/>
              </a:rPr>
              <a:t>(</a:t>
            </a:r>
            <a:r>
              <a:rPr lang="ko-KR">
                <a:ea typeface="맑은 고딕"/>
              </a:rPr>
              <a:t>이하 웨어러블 기기</a:t>
            </a:r>
            <a:r>
              <a:rPr lang="en-US" altLang="ko-KR">
                <a:ea typeface="맑은 고딕"/>
              </a:rPr>
              <a:t>)</a:t>
            </a:r>
            <a:r>
              <a:rPr lang="ko-KR">
                <a:ea typeface="맑은 고딕"/>
              </a:rPr>
              <a:t>의 사용이 보편화되어 가고 있는 </a:t>
            </a: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r>
              <a:rPr lang="ko-KR"/>
              <a:t>시대 흐름에 맞춰 웨어러블 기기를 활용한 간단하면서도 안전한 사용자 인증방법 </a:t>
            </a:r>
            <a:endParaRPr lang="ko-KR"/>
          </a:p>
          <a:p>
            <a:pPr>
              <a:spcBef>
                <a:spcPct val="20000"/>
              </a:spcBef>
              <a:defRPr/>
            </a:pPr>
            <a:endParaRPr lang="ko-KR"/>
          </a:p>
          <a:p>
            <a:pPr marL="266700" indent="-306070">
              <a:spcBef>
                <a:spcPct val="20000"/>
              </a:spcBef>
              <a:buFont typeface="Arial"/>
              <a:buChar char="•"/>
              <a:defRPr/>
            </a:pPr>
            <a:endParaRPr lang="ko-KR"/>
          </a:p>
          <a:p>
            <a:pPr lvl="0">
              <a:defRPr/>
            </a:pPr>
            <a:endParaRPr lang="en-US" altLang="ko-KR">
              <a:latin typeface="Calibri"/>
              <a:cs typeface="Calibri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608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208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30668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744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134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777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721154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endParaRPr lang="ko-KR">
              <a:ea typeface="맑은 고딕"/>
            </a:endParaRPr>
          </a:p>
          <a:p>
            <a:pPr>
              <a:spcBef>
                <a:spcPct val="20000"/>
              </a:spcBef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8A0221D-97A3-44B1-8718-1A31815C90F6}" type="slidenum">
              <a:rPr lang="en-US" altLang="ko-KR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379295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2020-05-14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hyperlink" Target="https://youtu.be/ksMr3n67U4g" TargetMode="External"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13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0.xml"  /><Relationship Id="rId3" Type="http://schemas.openxmlformats.org/officeDocument/2006/relationships/image" Target="../media/image13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1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2.xml"  /><Relationship Id="rId3" Type="http://schemas.openxmlformats.org/officeDocument/2006/relationships/image" Target="../media/image13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3.xml"  /><Relationship Id="rId3" Type="http://schemas.openxmlformats.org/officeDocument/2006/relationships/image" Target="../media/image13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4.xml"  /><Relationship Id="rId3" Type="http://schemas.openxmlformats.org/officeDocument/2006/relationships/image" Target="../media/image14.jpe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5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6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microsoft.com/office/2007/relationships/media" Target="../media/media1.mp4"  /><Relationship Id="rId2" Type="http://schemas.openxmlformats.org/officeDocument/2006/relationships/video" Target="../media/media2.mp4"  /><Relationship Id="rId3" Type="http://schemas.openxmlformats.org/officeDocument/2006/relationships/slideLayout" Target="../slideLayouts/slideLayout2.xml"  /><Relationship Id="rId4" Type="http://schemas.openxmlformats.org/officeDocument/2006/relationships/notesSlide" Target="../notesSlides/notesSlide4.xml"  /><Relationship Id="rId5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8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9.jpeg"  /><Relationship Id="rId4" Type="http://schemas.openxmlformats.org/officeDocument/2006/relationships/image" Target="../media/image10.jpeg"  /><Relationship Id="rId5" Type="http://schemas.openxmlformats.org/officeDocument/2006/relationships/image" Target="../media/image11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12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13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955160" y="3343918"/>
            <a:ext cx="6281228" cy="1386029"/>
          </a:xfrm>
          <a:prstGeom prst="rect">
            <a:avLst/>
          </a:prstGeom>
          <a:noFill/>
          <a:ln w="158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>
              <a:defRPr/>
            </a:pPr>
            <a:r>
              <a:rPr lang="en-US" sz="3600" b="1">
                <a:solidFill>
                  <a:srgbClr val="17375e"/>
                </a:solidFill>
                <a:latin typeface="맑은 고딕"/>
                <a:ea typeface="맑은 고딕"/>
                <a:cs typeface="맑은 고딕"/>
              </a:rPr>
              <a:t>스마트폰과 스마트워치를 </a:t>
            </a:r>
            <a:r>
              <a:rPr lang="en-US" sz="3600">
                <a:latin typeface="맑은 고딕"/>
                <a:ea typeface="맑은 고딕"/>
                <a:cs typeface="맑은 고딕"/>
              </a:rPr>
              <a:t>​</a:t>
            </a:r>
            <a:endParaRPr lang="en-US" sz="3600">
              <a:latin typeface="맑은 고딕"/>
              <a:ea typeface="맑은 고딕"/>
              <a:cs typeface="맑은 고딕"/>
            </a:endParaRPr>
          </a:p>
          <a:p>
            <a:pPr algn="ctr" rtl="0">
              <a:defRPr/>
            </a:pPr>
            <a:r>
              <a:rPr lang="en-US" sz="3600" b="1">
                <a:solidFill>
                  <a:srgbClr val="17375e"/>
                </a:solidFill>
                <a:latin typeface="맑은 고딕"/>
                <a:ea typeface="맑은 고딕"/>
                <a:cs typeface="맑은 고딕"/>
              </a:rPr>
              <a:t>활용한 사용자 인증</a:t>
            </a:r>
            <a:r>
              <a:rPr lang="en-US" sz="3600">
                <a:latin typeface="맑은 고딕"/>
                <a:ea typeface="맑은 고딕"/>
                <a:cs typeface="맑은 고딕"/>
              </a:rPr>
              <a:t>​</a:t>
            </a:r>
            <a:endParaRPr lang="ko-KR" altLang="en-US" sz="3600">
              <a:ea typeface="맑은 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96412" y="4910527"/>
            <a:ext cx="2194315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2000" b="1">
                <a:solidFill>
                  <a:schemeClr val="tx2">
                    <a:lumMod val="75000"/>
                  </a:schemeClr>
                </a:solidFill>
                <a:ea typeface="맑은 고딕"/>
              </a:rPr>
              <a:t>1395030 엄시우</a:t>
            </a:r>
            <a:endParaRPr lang="en-US" altLang="ko-KR" sz="2000" b="1">
              <a:solidFill>
                <a:schemeClr val="tx2">
                  <a:lumMod val="75000"/>
                </a:schemeClr>
              </a:solidFill>
              <a:ea typeface="맑은 고딕"/>
            </a:endParaRPr>
          </a:p>
          <a:p>
            <a:pPr algn="ctr">
              <a:defRPr/>
            </a:pPr>
            <a:r>
              <a:rPr lang="en-US" altLang="ko-KR" sz="2000" b="1">
                <a:solidFill>
                  <a:schemeClr val="tx2">
                    <a:lumMod val="75000"/>
                  </a:schemeClr>
                </a:solidFill>
                <a:ea typeface="맑은 고딕"/>
              </a:rPr>
              <a:t>1791224 심민주</a:t>
            </a:r>
            <a:endParaRPr lang="en-US" altLang="ko-KR" sz="2000" b="1">
              <a:solidFill>
                <a:schemeClr val="tx2">
                  <a:lumMod val="75000"/>
                </a:schemeClr>
              </a:solidFill>
              <a:ea typeface="맑은 고딕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72476" y="3061936"/>
            <a:ext cx="251992" cy="27699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anchor="t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bg1"/>
                </a:solidFill>
                <a:ea typeface="맑은 고딕"/>
              </a:rPr>
              <a:t>..</a:t>
            </a:r>
            <a:endParaRPr lang="en-US" altLang="ko-KR" sz="1200">
              <a:solidFill>
                <a:schemeClr val="bg1"/>
              </a:solidFill>
              <a:ea typeface="맑은 고딕"/>
            </a:endParaRPr>
          </a:p>
        </p:txBody>
      </p:sp>
      <p:grpSp>
        <p:nvGrpSpPr>
          <p:cNvPr id="16" name="그룹 15"/>
          <p:cNvGrpSpPr/>
          <p:nvPr/>
        </p:nvGrpSpPr>
        <p:grpSpPr>
          <a:xfrm rot="10800000">
            <a:off x="2952836" y="2873343"/>
            <a:ext cx="6281145" cy="372605"/>
            <a:chOff x="1917700" y="-685800"/>
            <a:chExt cx="4742698" cy="484632"/>
          </a:xfrm>
        </p:grpSpPr>
        <p:sp>
          <p:nvSpPr>
            <p:cNvPr id="14" name="갈매기형 수장 5"/>
            <p:cNvSpPr/>
            <p:nvPr/>
          </p:nvSpPr>
          <p:spPr>
            <a:xfrm>
              <a:off x="1917700" y="-685800"/>
              <a:ext cx="484632" cy="484632"/>
            </a:xfrm>
            <a:prstGeom prst="chevron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170686" y="-685800"/>
              <a:ext cx="4489712" cy="484632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ea typeface="맑은 고딕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946842" y="2881930"/>
            <a:ext cx="6038317" cy="369332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dist">
              <a:defRPr/>
            </a:pPr>
            <a:r>
              <a:rPr lang="en-US" altLang="ko-KR" b="1">
                <a:solidFill>
                  <a:schemeClr val="bg1"/>
                </a:solidFill>
                <a:latin typeface="SeoulNamsan CL"/>
                <a:ea typeface="SeoulNamsan CL"/>
              </a:rPr>
              <a:t>사이버보안 캡스톤 디자인</a:t>
            </a:r>
            <a:endParaRPr lang="en-US" altLang="ko-KR" b="1">
              <a:solidFill>
                <a:schemeClr val="bg1"/>
              </a:solidFill>
              <a:latin typeface="SeoulNamsan CL"/>
              <a:ea typeface="SeoulNamsan CL"/>
            </a:endParaRPr>
          </a:p>
        </p:txBody>
      </p:sp>
      <p:sp>
        <p:nvSpPr>
          <p:cNvPr id="2" name="직각 삼각형[R] 7"/>
          <p:cNvSpPr/>
          <p:nvPr/>
        </p:nvSpPr>
        <p:spPr>
          <a:xfrm rot="10800000">
            <a:off x="11503676" y="2067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932461" y="946452"/>
            <a:ext cx="1736999" cy="1756372"/>
          </a:xfrm>
          <a:prstGeom prst="rect">
            <a:avLst/>
          </a:prstGeom>
        </p:spPr>
      </p:pic>
      <p:sp>
        <p:nvSpPr>
          <p:cNvPr id="19" name=""/>
          <p:cNvSpPr txBox="1"/>
          <p:nvPr/>
        </p:nvSpPr>
        <p:spPr>
          <a:xfrm>
            <a:off x="2968816" y="5867629"/>
            <a:ext cx="6403554" cy="359816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en-US">
                <a:hlinkClick r:id="rId3"/>
              </a:rPr>
              <a:t>https://youtu.be/ksMr3n67U4g</a:t>
            </a:r>
            <a:r>
              <a:rPr lang="ko-KR" altLang="en-US"/>
              <a:t>  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06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8250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F7B879-AA2D-4E4F-856E-72E0266D6B2F}"/>
              </a:ext>
            </a:extLst>
          </p:cNvPr>
          <p:cNvSpPr txBox="1"/>
          <p:nvPr/>
        </p:nvSpPr>
        <p:spPr>
          <a:xfrm>
            <a:off x="2740865" y="352699"/>
            <a:ext cx="256395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코드 ( </a:t>
            </a:r>
            <a:r>
              <a:rPr lang="ko-KR" altLang="en-US" sz="2800" b="1" err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워치</a:t>
            </a: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 )</a:t>
            </a:r>
          </a:p>
        </p:txBody>
      </p:sp>
      <p:pic>
        <p:nvPicPr>
          <p:cNvPr id="4" name="그림 8" descr="스크린샷, 전화, 앉아있는이(가) 표시된 사진&#10;&#10;매우 높은 신뢰도로 생성된 설명">
            <a:extLst>
              <a:ext uri="{FF2B5EF4-FFF2-40B4-BE49-F238E27FC236}">
                <a16:creationId xmlns:a16="http://schemas.microsoft.com/office/drawing/2014/main" id="{5BC6D4B3-D46A-4437-84D2-A1D77FD7C9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03" b="72043"/>
          <a:stretch/>
        </p:blipFill>
        <p:spPr>
          <a:xfrm>
            <a:off x="1964265" y="2247562"/>
            <a:ext cx="8221134" cy="1320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D78B92-46D1-4FDA-87E7-CB5B57BCE1B5}"/>
              </a:ext>
            </a:extLst>
          </p:cNvPr>
          <p:cNvSpPr txBox="1"/>
          <p:nvPr/>
        </p:nvSpPr>
        <p:spPr>
          <a:xfrm>
            <a:off x="2199694" y="4000090"/>
            <a:ext cx="7746520" cy="21162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- </a:t>
            </a:r>
            <a:r>
              <a:rPr lang="ko-KR" altLang="en-US" err="1">
                <a:ea typeface="맑은 고딕"/>
              </a:rPr>
              <a:t>X</a:t>
            </a:r>
            <a:r>
              <a:rPr lang="ko-KR" altLang="en-US">
                <a:ea typeface="맑은 고딕"/>
              </a:rPr>
              <a:t>, </a:t>
            </a:r>
            <a:r>
              <a:rPr lang="ko-KR" altLang="en-US" err="1">
                <a:ea typeface="맑은 고딕"/>
              </a:rPr>
              <a:t>Y</a:t>
            </a:r>
            <a:r>
              <a:rPr lang="ko-KR" altLang="en-US">
                <a:ea typeface="맑은 고딕"/>
              </a:rPr>
              <a:t>, </a:t>
            </a:r>
            <a:r>
              <a:rPr lang="ko-KR" altLang="en-US" err="1">
                <a:ea typeface="맑은 고딕"/>
              </a:rPr>
              <a:t>Z</a:t>
            </a:r>
            <a:r>
              <a:rPr lang="ko-KR" altLang="en-US">
                <a:ea typeface="맑은 고딕"/>
              </a:rPr>
              <a:t> 값 이용</a:t>
            </a:r>
            <a:endParaRPr lang="ko-KR"/>
          </a:p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- </a:t>
            </a:r>
            <a:r>
              <a:rPr lang="ko-KR" altLang="en-US" err="1">
                <a:ea typeface="맑은 고딕"/>
              </a:rPr>
              <a:t>워치를</a:t>
            </a:r>
            <a:r>
              <a:rPr lang="ko-KR" altLang="en-US">
                <a:ea typeface="맑은 고딕"/>
              </a:rPr>
              <a:t> 흔들었을 때, 중력가속도 계산</a:t>
            </a:r>
            <a:endParaRPr lang="ko-KR">
              <a:ea typeface="맑은 고딕" panose="020B05030200000200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- 계산한 값 &gt; 중력,  </a:t>
            </a:r>
            <a:r>
              <a:rPr lang="ko-KR" altLang="en-US" err="1">
                <a:ea typeface="맑은 고딕"/>
              </a:rPr>
              <a:t>워치를</a:t>
            </a:r>
            <a:r>
              <a:rPr lang="ko-KR" altLang="en-US">
                <a:ea typeface="맑은 고딕"/>
              </a:rPr>
              <a:t> 흔든 것으로 가정하여 중력가속도를 계산</a:t>
            </a:r>
            <a:endParaRPr lang="ko-KR">
              <a:ea typeface="맑은 고딕"/>
            </a:endParaRPr>
          </a:p>
          <a:p>
            <a:pPr>
              <a:lnSpc>
                <a:spcPct val="150000"/>
              </a:lnSpc>
            </a:pPr>
            <a:endParaRPr lang="ko-KR" altLang="en-US"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*</a:t>
            </a:r>
            <a:r>
              <a:rPr lang="ko-KR" altLang="en-US" err="1">
                <a:ea typeface="맑은 고딕"/>
              </a:rPr>
              <a:t>gForce</a:t>
            </a:r>
            <a:r>
              <a:rPr lang="ko-KR" altLang="en-US">
                <a:ea typeface="맑은 고딕"/>
              </a:rPr>
              <a:t> 가 중력가속도 값을 의미</a:t>
            </a:r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07520932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06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8250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F7B879-AA2D-4E4F-856E-72E0266D6B2F}"/>
              </a:ext>
            </a:extLst>
          </p:cNvPr>
          <p:cNvSpPr txBox="1"/>
          <p:nvPr/>
        </p:nvSpPr>
        <p:spPr>
          <a:xfrm>
            <a:off x="2740865" y="352699"/>
            <a:ext cx="256395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코드 ( </a:t>
            </a:r>
            <a:r>
              <a:rPr lang="ko-KR" altLang="en-US" sz="2800" b="1" err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워치</a:t>
            </a: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 )</a:t>
            </a:r>
          </a:p>
        </p:txBody>
      </p:sp>
      <p:pic>
        <p:nvPicPr>
          <p:cNvPr id="4" name="그림 8" descr="스크린샷, 전화, 앉아있는이(가) 표시된 사진&#10;&#10;매우 높은 신뢰도로 생성된 설명">
            <a:extLst>
              <a:ext uri="{FF2B5EF4-FFF2-40B4-BE49-F238E27FC236}">
                <a16:creationId xmlns:a16="http://schemas.microsoft.com/office/drawing/2014/main" id="{5BC6D4B3-D46A-4437-84D2-A1D77FD7C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065" y="1629495"/>
            <a:ext cx="8212667" cy="4725077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DFFB4B9-0E5E-4E47-90D6-96F1FF172A78}"/>
              </a:ext>
            </a:extLst>
          </p:cNvPr>
          <p:cNvSpPr/>
          <p:nvPr/>
        </p:nvSpPr>
        <p:spPr>
          <a:xfrm>
            <a:off x="1941050" y="2983817"/>
            <a:ext cx="6617382" cy="162396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53331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06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8250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F7B879-AA2D-4E4F-856E-72E0266D6B2F}"/>
              </a:ext>
            </a:extLst>
          </p:cNvPr>
          <p:cNvSpPr txBox="1"/>
          <p:nvPr/>
        </p:nvSpPr>
        <p:spPr>
          <a:xfrm>
            <a:off x="2740865" y="352699"/>
            <a:ext cx="256395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코드 ( </a:t>
            </a:r>
            <a:r>
              <a:rPr lang="ko-KR" altLang="en-US" sz="2800" b="1" err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워치</a:t>
            </a: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 )</a:t>
            </a:r>
          </a:p>
        </p:txBody>
      </p:sp>
      <p:pic>
        <p:nvPicPr>
          <p:cNvPr id="4" name="그림 8" descr="스크린샷, 전화, 앉아있는이(가) 표시된 사진&#10;&#10;매우 높은 신뢰도로 생성된 설명">
            <a:extLst>
              <a:ext uri="{FF2B5EF4-FFF2-40B4-BE49-F238E27FC236}">
                <a16:creationId xmlns:a16="http://schemas.microsoft.com/office/drawing/2014/main" id="{5BC6D4B3-D46A-4437-84D2-A1D77FD7C9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882" b="36816"/>
          <a:stretch/>
        </p:blipFill>
        <p:spPr>
          <a:xfrm>
            <a:off x="1972732" y="1756495"/>
            <a:ext cx="8212667" cy="1715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CFAC66-C6E6-441D-871D-B5D8B57AE99C}"/>
              </a:ext>
            </a:extLst>
          </p:cNvPr>
          <p:cNvSpPr txBox="1"/>
          <p:nvPr/>
        </p:nvSpPr>
        <p:spPr>
          <a:xfrm>
            <a:off x="2277533" y="3886200"/>
            <a:ext cx="7713133" cy="10082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- </a:t>
            </a:r>
            <a:r>
              <a:rPr lang="ko-KR" altLang="en-US" err="1">
                <a:ea typeface="맑은 고딕"/>
              </a:rPr>
              <a:t>워치를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흔들때마다</a:t>
            </a:r>
            <a:r>
              <a:rPr lang="ko-KR" altLang="en-US">
                <a:ea typeface="맑은 고딕"/>
              </a:rPr>
              <a:t> 계속 카운트 </a:t>
            </a:r>
            <a:r>
              <a:rPr lang="ko-KR" altLang="en-US" err="1">
                <a:ea typeface="맑은 고딕"/>
              </a:rPr>
              <a:t>X</a:t>
            </a:r>
            <a:endParaRPr lang="ko-KR" err="1"/>
          </a:p>
          <a:p>
            <a:endParaRPr lang="ko-KR" altLang="en-US"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- 한번 흔든 후,  0.5초의 시간간격을 두고 흔들어야 카운트가 증가</a:t>
            </a:r>
          </a:p>
        </p:txBody>
      </p:sp>
    </p:spTree>
    <p:extLst>
      <p:ext uri="{BB962C8B-B14F-4D97-AF65-F5344CB8AC3E}">
        <p14:creationId xmlns:p14="http://schemas.microsoft.com/office/powerpoint/2010/main" val="339471361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06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8250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F7B879-AA2D-4E4F-856E-72E0266D6B2F}"/>
              </a:ext>
            </a:extLst>
          </p:cNvPr>
          <p:cNvSpPr txBox="1"/>
          <p:nvPr/>
        </p:nvSpPr>
        <p:spPr>
          <a:xfrm>
            <a:off x="2740865" y="352699"/>
            <a:ext cx="256395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코드 ( </a:t>
            </a:r>
            <a:r>
              <a:rPr lang="ko-KR" altLang="en-US" sz="2800" b="1" err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워치</a:t>
            </a: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 )</a:t>
            </a:r>
          </a:p>
        </p:txBody>
      </p:sp>
      <p:pic>
        <p:nvPicPr>
          <p:cNvPr id="4" name="그림 8" descr="스크린샷, 전화, 앉아있는이(가) 표시된 사진&#10;&#10;매우 높은 신뢰도로 생성된 설명">
            <a:extLst>
              <a:ext uri="{FF2B5EF4-FFF2-40B4-BE49-F238E27FC236}">
                <a16:creationId xmlns:a16="http://schemas.microsoft.com/office/drawing/2014/main" id="{5BC6D4B3-D46A-4437-84D2-A1D77FD7C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065" y="1629495"/>
            <a:ext cx="8212667" cy="4725077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45C36DC7-7511-4DF1-A475-5711F31FF0E4}"/>
              </a:ext>
            </a:extLst>
          </p:cNvPr>
          <p:cNvSpPr/>
          <p:nvPr/>
        </p:nvSpPr>
        <p:spPr>
          <a:xfrm>
            <a:off x="1941050" y="4643284"/>
            <a:ext cx="8039782" cy="15646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35134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06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8250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F7B879-AA2D-4E4F-856E-72E0266D6B2F}"/>
              </a:ext>
            </a:extLst>
          </p:cNvPr>
          <p:cNvSpPr txBox="1"/>
          <p:nvPr/>
        </p:nvSpPr>
        <p:spPr>
          <a:xfrm>
            <a:off x="2740865" y="352699"/>
            <a:ext cx="256395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코드 ( </a:t>
            </a:r>
            <a:r>
              <a:rPr lang="ko-KR" altLang="en-US" sz="2800" b="1" err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워치</a:t>
            </a: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 )</a:t>
            </a:r>
          </a:p>
        </p:txBody>
      </p:sp>
      <p:pic>
        <p:nvPicPr>
          <p:cNvPr id="4" name="그림 8" descr="스크린샷, 전화, 앉아있는이(가) 표시된 사진&#10;&#10;매우 높은 신뢰도로 생성된 설명">
            <a:extLst>
              <a:ext uri="{FF2B5EF4-FFF2-40B4-BE49-F238E27FC236}">
                <a16:creationId xmlns:a16="http://schemas.microsoft.com/office/drawing/2014/main" id="{5BC6D4B3-D46A-4437-84D2-A1D77FD7C9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724" b="2981"/>
          <a:stretch/>
        </p:blipFill>
        <p:spPr>
          <a:xfrm>
            <a:off x="1989665" y="1841161"/>
            <a:ext cx="8212667" cy="16204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2AF121-39D9-4313-8C60-5447CF48675C}"/>
              </a:ext>
            </a:extLst>
          </p:cNvPr>
          <p:cNvSpPr txBox="1"/>
          <p:nvPr/>
        </p:nvSpPr>
        <p:spPr>
          <a:xfrm>
            <a:off x="2158728" y="3700480"/>
            <a:ext cx="8051798" cy="21162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- </a:t>
            </a:r>
            <a:r>
              <a:rPr lang="ko-KR" altLang="en-US" err="1">
                <a:ea typeface="맑은 고딕"/>
              </a:rPr>
              <a:t>oncheckedtgbutton</a:t>
            </a:r>
            <a:r>
              <a:rPr lang="ko-KR" altLang="en-US">
                <a:ea typeface="맑은 고딕"/>
              </a:rPr>
              <a:t> -&gt; </a:t>
            </a:r>
            <a:r>
              <a:rPr lang="ko-KR" altLang="en-US" err="1">
                <a:ea typeface="맑은 고딕"/>
              </a:rPr>
              <a:t>토글버튼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on</a:t>
            </a:r>
            <a:r>
              <a:rPr lang="ko-KR" altLang="en-US">
                <a:ea typeface="맑은 고딕"/>
              </a:rPr>
              <a:t>/</a:t>
            </a:r>
            <a:r>
              <a:rPr lang="ko-KR" altLang="en-US" err="1">
                <a:ea typeface="맑은 고딕"/>
              </a:rPr>
              <a:t>off</a:t>
            </a:r>
            <a:r>
              <a:rPr lang="ko-KR" altLang="en-US" sz="1100">
                <a:ea typeface="맑은 고딕"/>
              </a:rPr>
              <a:t>(</a:t>
            </a:r>
            <a:r>
              <a:rPr lang="ko-KR" sz="1100">
                <a:latin typeface="Malgun Gothic"/>
                <a:ea typeface="Malgun Gothic"/>
              </a:rPr>
              <a:t> </a:t>
            </a:r>
            <a:r>
              <a:rPr lang="ko-KR" sz="1100" err="1">
                <a:latin typeface="Malgun Gothic"/>
                <a:ea typeface="Malgun Gothic"/>
              </a:rPr>
              <a:t>on</a:t>
            </a:r>
            <a:r>
              <a:rPr lang="ko-KR" sz="1100">
                <a:latin typeface="Malgun Gothic"/>
                <a:ea typeface="Malgun Gothic"/>
              </a:rPr>
              <a:t>=</a:t>
            </a:r>
            <a:r>
              <a:rPr lang="ko-KR" sz="1100" err="1">
                <a:latin typeface="Malgun Gothic"/>
                <a:ea typeface="Malgun Gothic"/>
              </a:rPr>
              <a:t>true</a:t>
            </a:r>
            <a:r>
              <a:rPr lang="ko-KR" sz="1100">
                <a:latin typeface="Malgun Gothic"/>
                <a:ea typeface="Malgun Gothic"/>
              </a:rPr>
              <a:t> / </a:t>
            </a:r>
            <a:r>
              <a:rPr lang="ko-KR" sz="1100" err="1">
                <a:latin typeface="Malgun Gothic"/>
                <a:ea typeface="Malgun Gothic"/>
              </a:rPr>
              <a:t>off</a:t>
            </a:r>
            <a:r>
              <a:rPr lang="ko-KR" sz="1100">
                <a:latin typeface="Malgun Gothic"/>
                <a:ea typeface="Malgun Gothic"/>
              </a:rPr>
              <a:t> = </a:t>
            </a:r>
            <a:r>
              <a:rPr lang="ko-KR" sz="1100" err="1">
                <a:latin typeface="Malgun Gothic"/>
                <a:ea typeface="Malgun Gothic"/>
              </a:rPr>
              <a:t>false</a:t>
            </a:r>
            <a:r>
              <a:rPr lang="ko-KR" sz="1100">
                <a:latin typeface="Malgun Gothic"/>
                <a:ea typeface="Malgun Gothic"/>
              </a:rPr>
              <a:t>)</a:t>
            </a:r>
            <a:r>
              <a:rPr lang="ko-KR" altLang="en-US">
                <a:ea typeface="맑은 고딕"/>
              </a:rPr>
              <a:t> 상태 확인 후,</a:t>
            </a:r>
            <a:endParaRPr lang="ko-KR"/>
          </a:p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  </a:t>
            </a:r>
            <a:r>
              <a:rPr lang="ko-KR" altLang="en-US" err="1">
                <a:ea typeface="맑은 고딕"/>
              </a:rPr>
              <a:t>on</a:t>
            </a:r>
            <a:r>
              <a:rPr lang="ko-KR" altLang="en-US">
                <a:ea typeface="맑은 고딕"/>
              </a:rPr>
              <a:t> 경우, </a:t>
            </a:r>
            <a:r>
              <a:rPr lang="ko-KR" altLang="en-US" err="1">
                <a:ea typeface="맑은 고딕"/>
              </a:rPr>
              <a:t>Shakecount를</a:t>
            </a:r>
            <a:r>
              <a:rPr lang="ko-KR" altLang="en-US">
                <a:ea typeface="맑은 고딕"/>
              </a:rPr>
              <a:t> 1 증가 </a:t>
            </a:r>
          </a:p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- </a:t>
            </a:r>
            <a:r>
              <a:rPr lang="ko-KR" altLang="en-US" err="1">
                <a:ea typeface="맑은 고딕"/>
              </a:rPr>
              <a:t>SendMessage를</a:t>
            </a:r>
            <a:r>
              <a:rPr lang="ko-KR" altLang="en-US">
                <a:ea typeface="맑은 고딕"/>
              </a:rPr>
              <a:t> 통해 스마트폰으로 데이터를 전송</a:t>
            </a:r>
          </a:p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- 전송 데이터는 </a:t>
            </a:r>
            <a:r>
              <a:rPr lang="ko-KR" altLang="en-US" err="1">
                <a:ea typeface="맑은 고딕"/>
              </a:rPr>
              <a:t>datamap을</a:t>
            </a:r>
            <a:r>
              <a:rPr lang="ko-KR" altLang="en-US">
                <a:ea typeface="맑은 고딕"/>
              </a:rPr>
              <a:t> 활용하여 &lt;</a:t>
            </a:r>
            <a:r>
              <a:rPr lang="ko-KR" altLang="en-US" err="1">
                <a:ea typeface="맑은 고딕"/>
              </a:rPr>
              <a:t>key</a:t>
            </a:r>
            <a:r>
              <a:rPr lang="ko-KR" altLang="en-US">
                <a:ea typeface="맑은 고딕"/>
              </a:rPr>
              <a:t>, </a:t>
            </a:r>
            <a:r>
              <a:rPr lang="ko-KR" altLang="en-US" err="1">
                <a:ea typeface="맑은 고딕"/>
              </a:rPr>
              <a:t>value</a:t>
            </a:r>
            <a:r>
              <a:rPr lang="ko-KR" altLang="en-US">
                <a:ea typeface="맑은 고딕"/>
              </a:rPr>
              <a:t>&gt;</a:t>
            </a:r>
            <a:r>
              <a:rPr lang="ko-KR" altLang="en-US" err="1">
                <a:ea typeface="맑은 고딕"/>
              </a:rPr>
              <a:t>처럼</a:t>
            </a:r>
            <a:r>
              <a:rPr lang="ko-KR" altLang="en-US">
                <a:ea typeface="맑은 고딕"/>
              </a:rPr>
              <a:t> 활용합니다.</a:t>
            </a:r>
          </a:p>
          <a:p>
            <a:pPr>
              <a:lnSpc>
                <a:spcPct val="150000"/>
              </a:lnSpc>
            </a:pPr>
            <a:r>
              <a:rPr lang="ko-KR" altLang="en-US">
                <a:ea typeface="맑은 고딕"/>
              </a:rPr>
              <a:t>- </a:t>
            </a:r>
            <a:r>
              <a:rPr lang="ko-KR" altLang="en-US" err="1">
                <a:ea typeface="맑은 고딕"/>
              </a:rPr>
              <a:t>Count</a:t>
            </a:r>
            <a:r>
              <a:rPr lang="ko-KR" altLang="en-US">
                <a:ea typeface="맑은 고딕"/>
              </a:rPr>
              <a:t> 값 전달 </a:t>
            </a:r>
            <a:r>
              <a:rPr lang="ko-KR" altLang="en-US" err="1">
                <a:ea typeface="맑은 고딕"/>
              </a:rPr>
              <a:t>X</a:t>
            </a:r>
            <a:r>
              <a:rPr lang="ko-KR" altLang="en-US">
                <a:ea typeface="맑은 고딕"/>
              </a:rPr>
              <a:t>,  흔들렸다는 신호 전송</a:t>
            </a:r>
          </a:p>
        </p:txBody>
      </p:sp>
    </p:spTree>
    <p:extLst>
      <p:ext uri="{BB962C8B-B14F-4D97-AF65-F5344CB8AC3E}">
        <p14:creationId xmlns:p14="http://schemas.microsoft.com/office/powerpoint/2010/main" val="3195534042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06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7" y="56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F7B879-AA2D-4E4F-856E-72E0266D6B2F}"/>
              </a:ext>
            </a:extLst>
          </p:cNvPr>
          <p:cNvSpPr txBox="1"/>
          <p:nvPr/>
        </p:nvSpPr>
        <p:spPr>
          <a:xfrm>
            <a:off x="2740865" y="352699"/>
            <a:ext cx="256395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코드(스마트폰)</a:t>
            </a:r>
          </a:p>
        </p:txBody>
      </p:sp>
      <p:pic>
        <p:nvPicPr>
          <p:cNvPr id="4" name="그림 8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6EB4DBF0-4DC2-449D-B9AF-728F36AAC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7159" y="1633767"/>
            <a:ext cx="7388941" cy="3645634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842CB4A-03D1-404F-A943-D9E8DB6C19F0}"/>
              </a:ext>
            </a:extLst>
          </p:cNvPr>
          <p:cNvSpPr/>
          <p:nvPr/>
        </p:nvSpPr>
        <p:spPr>
          <a:xfrm>
            <a:off x="2948583" y="3432551"/>
            <a:ext cx="5889249" cy="74342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803AC9-CA36-445B-B654-EF58732B7CB4}"/>
              </a:ext>
            </a:extLst>
          </p:cNvPr>
          <p:cNvSpPr txBox="1"/>
          <p:nvPr/>
        </p:nvSpPr>
        <p:spPr>
          <a:xfrm>
            <a:off x="2400164" y="5503061"/>
            <a:ext cx="79756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err="1">
                <a:ea typeface="맑은 고딕"/>
              </a:rPr>
              <a:t>워치로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부터</a:t>
            </a:r>
            <a:r>
              <a:rPr lang="ko-KR" altLang="en-US">
                <a:ea typeface="맑은 고딕"/>
              </a:rPr>
              <a:t> 데이터를 전달받고 카운트 증가시키고 출력</a:t>
            </a:r>
          </a:p>
        </p:txBody>
      </p:sp>
    </p:spTree>
    <p:extLst>
      <p:ext uri="{BB962C8B-B14F-4D97-AF65-F5344CB8AC3E}">
        <p14:creationId xmlns:p14="http://schemas.microsoft.com/office/powerpoint/2010/main" val="383312069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07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0865" y="344506"/>
            <a:ext cx="495693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 개발 목표 대비 개발 진척도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56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A52D12-84E8-4508-A0E8-D0E15846756C}"/>
              </a:ext>
            </a:extLst>
          </p:cNvPr>
          <p:cNvSpPr txBox="1"/>
          <p:nvPr/>
        </p:nvSpPr>
        <p:spPr>
          <a:xfrm>
            <a:off x="2157908" y="1780183"/>
            <a:ext cx="7790424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000" b="1">
                <a:ea typeface="맑은 고딕"/>
              </a:rPr>
              <a:t># </a:t>
            </a:r>
            <a:r>
              <a:rPr lang="en-US" altLang="ko-KR" sz="2000" b="1" err="1">
                <a:ea typeface="맑은 고딕"/>
              </a:rPr>
              <a:t>개발</a:t>
            </a:r>
            <a:r>
              <a:rPr lang="en-US" altLang="ko-KR" sz="2000" b="1">
                <a:ea typeface="맑은 고딕"/>
              </a:rPr>
              <a:t> </a:t>
            </a:r>
            <a:r>
              <a:rPr lang="en-US" altLang="ko-KR" sz="2000" b="1" err="1">
                <a:ea typeface="맑은 고딕"/>
              </a:rPr>
              <a:t>목표</a:t>
            </a:r>
            <a:endParaRPr lang="en-US" altLang="ko-KR" sz="2000" b="1">
              <a:ea typeface="맑은 고딕"/>
            </a:endParaRPr>
          </a:p>
          <a:p>
            <a:endParaRPr lang="en-US" altLang="ko-KR"/>
          </a:p>
          <a:p>
            <a:r>
              <a:rPr lang="en-US" altLang="ko-KR">
                <a:ea typeface="맑은 고딕"/>
              </a:rPr>
              <a:t>1단계 (</a:t>
            </a:r>
            <a:r>
              <a:rPr lang="en-US" altLang="ko-KR" err="1">
                <a:ea typeface="맑은 고딕"/>
              </a:rPr>
              <a:t>흔들기</a:t>
            </a:r>
            <a:r>
              <a:rPr lang="en-US" altLang="ko-KR">
                <a:ea typeface="맑은 고딕"/>
              </a:rPr>
              <a:t>) -&gt; 2단계 (</a:t>
            </a:r>
            <a:r>
              <a:rPr lang="en-US" altLang="ko-KR" err="1">
                <a:ea typeface="맑은 고딕"/>
              </a:rPr>
              <a:t>모션</a:t>
            </a:r>
            <a:r>
              <a:rPr lang="en-US" altLang="ko-KR">
                <a:ea typeface="맑은 고딕"/>
              </a:rPr>
              <a:t>) -&gt; 3단계 (</a:t>
            </a:r>
            <a:r>
              <a:rPr lang="en-US" altLang="ko-KR" err="1">
                <a:ea typeface="맑은 고딕"/>
              </a:rPr>
              <a:t>사용자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인식</a:t>
            </a:r>
            <a:r>
              <a:rPr lang="en-US" altLang="ko-KR">
                <a:ea typeface="맑은 고딕"/>
              </a:rPr>
              <a:t>)</a:t>
            </a:r>
            <a:endParaRPr lang="en-US">
              <a:ea typeface="맑은 고딕"/>
            </a:endParaRPr>
          </a:p>
          <a:p>
            <a:endParaRPr lang="en-US" altLang="ko-KR"/>
          </a:p>
          <a:p>
            <a:r>
              <a:rPr lang="en-US" altLang="ko-KR" sz="2000" b="1">
                <a:ea typeface="맑은 고딕"/>
              </a:rPr>
              <a:t># </a:t>
            </a:r>
            <a:r>
              <a:rPr lang="en-US" altLang="ko-KR" sz="2000" b="1" err="1">
                <a:ea typeface="맑은 고딕"/>
              </a:rPr>
              <a:t>개발</a:t>
            </a:r>
            <a:r>
              <a:rPr lang="en-US" altLang="ko-KR" sz="2000" b="1">
                <a:ea typeface="맑은 고딕"/>
              </a:rPr>
              <a:t> </a:t>
            </a:r>
            <a:r>
              <a:rPr lang="en-US" altLang="ko-KR" sz="2000" b="1" err="1">
                <a:ea typeface="맑은 고딕"/>
              </a:rPr>
              <a:t>진척도</a:t>
            </a:r>
          </a:p>
          <a:p>
            <a:endParaRPr lang="en-US" altLang="ko-KR" sz="2000" b="1"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en-US" altLang="ko-KR">
                <a:ea typeface="맑은 고딕"/>
              </a:rPr>
              <a:t>- </a:t>
            </a:r>
            <a:r>
              <a:rPr lang="en-US" altLang="ko-KR" err="1">
                <a:ea typeface="맑은 고딕"/>
              </a:rPr>
              <a:t>모든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단계에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공통적으로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필요한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워치와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폰의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통신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부분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해결에</a:t>
            </a:r>
            <a:r>
              <a:rPr lang="en-US" altLang="ko-KR">
                <a:ea typeface="맑은 고딕"/>
              </a:rPr>
              <a:t> </a:t>
            </a:r>
            <a:endParaRPr lang="en-US"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en-US" altLang="ko-KR">
                <a:ea typeface="맑은 고딕"/>
              </a:rPr>
              <a:t>  </a:t>
            </a:r>
            <a:r>
              <a:rPr lang="en-US" altLang="ko-KR" err="1">
                <a:ea typeface="맑은 고딕"/>
              </a:rPr>
              <a:t>많은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시간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소비</a:t>
            </a:r>
            <a:r>
              <a:rPr lang="en-US" altLang="ko-KR">
                <a:ea typeface="맑은 고딕"/>
              </a:rPr>
              <a:t> -&gt; </a:t>
            </a:r>
            <a:r>
              <a:rPr lang="en-US" altLang="ko-KR" err="1">
                <a:ea typeface="맑은 고딕"/>
              </a:rPr>
              <a:t>개발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진척도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제자리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걸음</a:t>
            </a:r>
            <a:r>
              <a:rPr lang="en-US" altLang="ko-KR">
                <a:ea typeface="맑은 고딕"/>
              </a:rPr>
              <a:t> </a:t>
            </a:r>
            <a:endParaRPr lang="en-US">
              <a:ea typeface="맑은 고딕"/>
            </a:endParaRPr>
          </a:p>
          <a:p>
            <a:endParaRPr lang="en-US" altLang="ko-KR"/>
          </a:p>
          <a:p>
            <a:r>
              <a:rPr lang="en-US" altLang="ko-KR">
                <a:ea typeface="맑은 고딕"/>
              </a:rPr>
              <a:t>- </a:t>
            </a:r>
            <a:r>
              <a:rPr lang="en-US" altLang="ko-KR" err="1">
                <a:ea typeface="맑은 고딕"/>
              </a:rPr>
              <a:t>현재</a:t>
            </a:r>
            <a:r>
              <a:rPr lang="en-US" altLang="ko-KR">
                <a:ea typeface="맑은 고딕"/>
              </a:rPr>
              <a:t>, </a:t>
            </a:r>
            <a:r>
              <a:rPr lang="en-US" altLang="ko-KR" b="1" err="1">
                <a:ea typeface="맑은 고딕"/>
              </a:rPr>
              <a:t>통신부분</a:t>
            </a:r>
            <a:r>
              <a:rPr lang="en-US" altLang="ko-KR" b="1">
                <a:ea typeface="맑은 고딕"/>
              </a:rPr>
              <a:t> </a:t>
            </a:r>
            <a:r>
              <a:rPr lang="en-US" altLang="ko-KR" b="1" err="1">
                <a:ea typeface="맑은 고딕"/>
              </a:rPr>
              <a:t>문제점</a:t>
            </a:r>
            <a:r>
              <a:rPr lang="en-US" altLang="ko-KR" b="1">
                <a:ea typeface="맑은 고딕"/>
              </a:rPr>
              <a:t> </a:t>
            </a:r>
            <a:r>
              <a:rPr lang="en-US" altLang="ko-KR" b="1" err="1">
                <a:ea typeface="맑은 고딕"/>
              </a:rPr>
              <a:t>해결</a:t>
            </a:r>
            <a:endParaRPr lang="en-US" altLang="ko-KR" b="1">
              <a:ea typeface="맑은 고딕"/>
            </a:endParaRPr>
          </a:p>
          <a:p>
            <a:endParaRPr lang="en-US" altLang="ko-KR"/>
          </a:p>
          <a:p>
            <a:r>
              <a:rPr lang="en-US" altLang="ko-KR">
                <a:ea typeface="맑은 고딕"/>
              </a:rPr>
              <a:t>- 1단계(</a:t>
            </a:r>
            <a:r>
              <a:rPr lang="en-US" altLang="ko-KR" err="1">
                <a:ea typeface="맑은 고딕"/>
              </a:rPr>
              <a:t>흔들기</a:t>
            </a:r>
            <a:r>
              <a:rPr lang="en-US" altLang="ko-KR">
                <a:ea typeface="맑은 고딕"/>
              </a:rPr>
              <a:t>) </a:t>
            </a:r>
            <a:r>
              <a:rPr lang="en-US" altLang="ko-KR" err="1">
                <a:ea typeface="맑은 고딕"/>
              </a:rPr>
              <a:t>부분의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마무리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작업을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진행</a:t>
            </a:r>
            <a:r>
              <a:rPr lang="en-US" altLang="ko-KR">
                <a:ea typeface="맑은 고딕"/>
              </a:rPr>
              <a:t> 중</a:t>
            </a:r>
          </a:p>
          <a:p>
            <a:endParaRPr lang="en-US" altLang="ko-KR"/>
          </a:p>
          <a:p>
            <a:r>
              <a:rPr lang="en-US" altLang="ko-KR" b="1">
                <a:ea typeface="맑은 고딕"/>
              </a:rPr>
              <a:t> ** </a:t>
            </a:r>
            <a:r>
              <a:rPr lang="en-US" altLang="ko-KR" b="1" err="1">
                <a:ea typeface="맑은 고딕"/>
              </a:rPr>
              <a:t>통신부분이</a:t>
            </a:r>
            <a:r>
              <a:rPr lang="en-US" altLang="ko-KR" b="1">
                <a:ea typeface="맑은 고딕"/>
              </a:rPr>
              <a:t> </a:t>
            </a:r>
            <a:r>
              <a:rPr lang="en-US" altLang="ko-KR" b="1" err="1">
                <a:ea typeface="맑은 고딕"/>
              </a:rPr>
              <a:t>해결된</a:t>
            </a:r>
            <a:r>
              <a:rPr lang="en-US" altLang="ko-KR" b="1">
                <a:ea typeface="맑은 고딕"/>
              </a:rPr>
              <a:t> </a:t>
            </a:r>
            <a:r>
              <a:rPr lang="en-US" altLang="ko-KR" b="1" err="1">
                <a:ea typeface="맑은 고딕"/>
              </a:rPr>
              <a:t>만큼</a:t>
            </a:r>
            <a:r>
              <a:rPr lang="en-US" altLang="ko-KR" b="1">
                <a:ea typeface="맑은 고딕"/>
              </a:rPr>
              <a:t> </a:t>
            </a:r>
            <a:r>
              <a:rPr lang="en-US" altLang="ko-KR" b="1" err="1">
                <a:ea typeface="맑은 고딕"/>
              </a:rPr>
              <a:t>앞으로</a:t>
            </a:r>
            <a:r>
              <a:rPr lang="en-US" altLang="ko-KR" b="1">
                <a:ea typeface="맑은 고딕"/>
              </a:rPr>
              <a:t> </a:t>
            </a:r>
            <a:r>
              <a:rPr lang="en-US" altLang="ko-KR" b="1" err="1">
                <a:ea typeface="맑은 고딕"/>
              </a:rPr>
              <a:t>진행속도가</a:t>
            </a:r>
            <a:r>
              <a:rPr lang="en-US" altLang="ko-KR" b="1">
                <a:ea typeface="맑은 고딕"/>
              </a:rPr>
              <a:t> </a:t>
            </a:r>
            <a:r>
              <a:rPr lang="en-US" altLang="ko-KR" b="1" err="1">
                <a:ea typeface="맑은 고딕"/>
              </a:rPr>
              <a:t>빨리질</a:t>
            </a:r>
            <a:r>
              <a:rPr lang="en-US" altLang="ko-KR" b="1">
                <a:ea typeface="맑은 고딕"/>
              </a:rPr>
              <a:t> </a:t>
            </a:r>
            <a:r>
              <a:rPr lang="en-US" altLang="ko-KR" b="1" err="1">
                <a:ea typeface="맑은 고딕"/>
              </a:rPr>
              <a:t>것이라</a:t>
            </a:r>
            <a:r>
              <a:rPr lang="en-US" altLang="ko-KR" b="1">
                <a:ea typeface="맑은 고딕"/>
              </a:rPr>
              <a:t> </a:t>
            </a:r>
            <a:r>
              <a:rPr lang="en-US" altLang="ko-KR" b="1" err="1">
                <a:ea typeface="맑은 고딕"/>
              </a:rPr>
              <a:t>예상</a:t>
            </a:r>
            <a:r>
              <a:rPr lang="en-US" altLang="ko-KR" b="1">
                <a:ea typeface="맑은 고딕"/>
              </a:rPr>
              <a:t> </a:t>
            </a:r>
          </a:p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5846779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ea typeface="맑은 고딕"/>
              </a:rPr>
              <a:t>1</a:t>
            </a: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08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0865" y="344506"/>
            <a:ext cx="327478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향후 개발 계획</a:t>
            </a:r>
            <a:endParaRPr lang="ko-KR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56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9AAE6B3A-784A-4FD0-8259-967C98AF1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575317"/>
              </p:ext>
            </p:extLst>
          </p:nvPr>
        </p:nvGraphicFramePr>
        <p:xfrm>
          <a:off x="1970713" y="1869473"/>
          <a:ext cx="8168640" cy="409229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021080">
                  <a:extLst>
                    <a:ext uri="{9D8B030D-6E8A-4147-A177-3AD203B41FA5}">
                      <a16:colId xmlns:a16="http://schemas.microsoft.com/office/drawing/2014/main" val="3549015910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4011964427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3442844948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129323476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3514239472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4204998535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94151597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5824775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10주차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11주차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12주차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13주차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14주차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15주차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443568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1단계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862873"/>
                  </a:ext>
                </a:extLst>
              </a:tr>
              <a:tr h="367002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/>
                        <a:t>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515613"/>
                  </a:ext>
                </a:extLst>
              </a:tr>
              <a:tr h="183501">
                <a:tc row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0" i="0" u="none" strike="noStrike" noProof="0">
                          <a:latin typeface="맑은 고딕"/>
                          <a:ea typeface="맑은 고딕"/>
                        </a:rPr>
                        <a:t>2단계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/>
                        <a:t>조사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689926"/>
                  </a:ext>
                </a:extLst>
              </a:tr>
              <a:tr h="183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7600485"/>
                  </a:ext>
                </a:extLst>
              </a:tr>
              <a:tr h="37083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/>
                        <a:t>테스트</a:t>
                      </a:r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5020483"/>
                  </a:ext>
                </a:extLst>
              </a:tr>
              <a:tr h="183501">
                <a:tc row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b="0" i="0" u="none" strike="noStrike" noProof="0">
                          <a:latin typeface="맑은 고딕"/>
                          <a:ea typeface="맑은 고딕"/>
                        </a:rPr>
                        <a:t>3단계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/>
                        <a:t>조사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948093"/>
                  </a:ext>
                </a:extLst>
              </a:tr>
              <a:tr h="4182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4436757"/>
                  </a:ext>
                </a:extLst>
              </a:tr>
              <a:tr h="18350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/>
                        <a:t>테스트</a:t>
                      </a:r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603640"/>
                  </a:ext>
                </a:extLst>
              </a:tr>
              <a:tr h="183501">
                <a:tc gridSpan="2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noProof="0"/>
                        <a:t>UI 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57799"/>
                  </a:ext>
                </a:extLst>
              </a:tr>
              <a:tr h="183500">
                <a:tc gridSpan="2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noProof="0"/>
                        <a:t>최종 발표 준비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err="1"/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0023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201061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4431970" y="2300515"/>
            <a:ext cx="3328325" cy="2354427"/>
          </a:xfrm>
          <a:prstGeom prst="rect">
            <a:avLst/>
          </a:prstGeom>
          <a:noFill/>
          <a:ln w="5715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n-US" sz="6000" b="1">
                <a:solidFill>
                  <a:srgbClr val="17375E"/>
                </a:solidFill>
                <a:latin typeface="나눔스퀘어"/>
                <a:ea typeface="맑은 고딕"/>
                <a:cs typeface="맑은 고딕"/>
              </a:rPr>
              <a:t>THANK </a:t>
            </a:r>
            <a:r>
              <a:rPr lang="en-US" sz="6000">
                <a:latin typeface="나눔스퀘어"/>
                <a:ea typeface="맑은 고딕"/>
                <a:cs typeface="맑은 고딕"/>
              </a:rPr>
              <a:t>​</a:t>
            </a:r>
          </a:p>
          <a:p>
            <a:pPr algn="ctr" rtl="0"/>
            <a:r>
              <a:rPr lang="en-US" sz="6000" b="1">
                <a:solidFill>
                  <a:srgbClr val="17375E"/>
                </a:solidFill>
                <a:latin typeface="나눔스퀘어"/>
                <a:ea typeface="맑은 고딕"/>
                <a:cs typeface="맑은 고딕"/>
              </a:rPr>
              <a:t>YOU</a:t>
            </a:r>
            <a:r>
              <a:rPr lang="ko-KR" altLang="en-US" sz="6000">
                <a:latin typeface="맑은 고딕"/>
                <a:ea typeface="나눔스퀘어"/>
                <a:cs typeface="맑은 고딕"/>
              </a:rPr>
              <a:t>​</a:t>
            </a:r>
            <a:endParaRPr lang="ko-KR" altLang="en-US" sz="6000">
              <a:ea typeface="나눔스퀘어"/>
            </a:endParaRPr>
          </a:p>
        </p:txBody>
      </p:sp>
      <p:sp>
        <p:nvSpPr>
          <p:cNvPr id="2" name="직각 삼각형[R] 7">
            <a:extLst>
              <a:ext uri="{FF2B5EF4-FFF2-40B4-BE49-F238E27FC236}">
                <a16:creationId xmlns:a16="http://schemas.microsoft.com/office/drawing/2014/main" id="{B2B4A106-2137-4FE9-B142-E4084C396E12}"/>
              </a:ext>
            </a:extLst>
          </p:cNvPr>
          <p:cNvSpPr/>
          <p:nvPr/>
        </p:nvSpPr>
        <p:spPr>
          <a:xfrm rot="10800000">
            <a:off x="11503676" y="56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8302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ECB48BF6-ECD5-4849-9C25-BE93F6440613}"/>
              </a:ext>
            </a:extLst>
          </p:cNvPr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DE204F-FE5A-46FF-87B2-F4C6676E22C5}"/>
              </a:ext>
            </a:extLst>
          </p:cNvPr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 anchor="t">
            <a:spAutoFit/>
          </a:bodyPr>
          <a:lstStyle/>
          <a:p>
            <a:r>
              <a:rPr lang="en-US" altLang="ko-KR" sz="4000" b="1">
                <a:solidFill>
                  <a:srgbClr val="17365D"/>
                </a:solidFill>
                <a:latin typeface="나눔스퀘어" pitchFamily="50" charset="-127"/>
                <a:ea typeface="나눔스퀘어"/>
              </a:rPr>
              <a:t>01</a:t>
            </a:r>
            <a:endParaRPr lang="ko-KR" altLang="en-US" sz="4000" b="1">
              <a:solidFill>
                <a:srgbClr val="17365D"/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0EB434D-B75E-4D4B-9B90-FB5F4585EB0B}"/>
              </a:ext>
            </a:extLst>
          </p:cNvPr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[R] 7">
            <a:extLst>
              <a:ext uri="{FF2B5EF4-FFF2-40B4-BE49-F238E27FC236}">
                <a16:creationId xmlns:a16="http://schemas.microsoft.com/office/drawing/2014/main" id="{DBFCA2ED-59BB-471C-994D-6335C0BA4D9F}"/>
              </a:ext>
            </a:extLst>
          </p:cNvPr>
          <p:cNvSpPr/>
          <p:nvPr/>
        </p:nvSpPr>
        <p:spPr>
          <a:xfrm rot="10800000">
            <a:off x="11503676" y="56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F0F5A4-F75D-4C36-B8E6-5BB0668EEAB8}"/>
              </a:ext>
            </a:extLst>
          </p:cNvPr>
          <p:cNvSpPr txBox="1"/>
          <p:nvPr/>
        </p:nvSpPr>
        <p:spPr>
          <a:xfrm>
            <a:off x="2740865" y="344506"/>
            <a:ext cx="425244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 anchor="t">
            <a:spAutoFit/>
          </a:bodyPr>
          <a:lstStyle/>
          <a:p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 pitchFamily="50" charset="-127"/>
                <a:ea typeface="나눔스퀘어"/>
              </a:rPr>
              <a:t>프로젝트소개</a:t>
            </a:r>
            <a:endParaRPr lang="ko-KR" altLang="en-US" sz="2800" b="1">
              <a:solidFill>
                <a:schemeClr val="tx2">
                  <a:lumMod val="75000"/>
                </a:schemeClr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5691E27-CB9F-4968-A445-1D0D0B267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9220" y="2830665"/>
            <a:ext cx="2162014" cy="2162014"/>
          </a:xfrm>
          <a:prstGeom prst="rect">
            <a:avLst/>
          </a:prstGeom>
        </p:spPr>
      </p:pic>
      <p:pic>
        <p:nvPicPr>
          <p:cNvPr id="12" name="그림 11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D387821C-A5B1-4534-B599-39CD35418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1312" y="2540215"/>
            <a:ext cx="2743200" cy="2743200"/>
          </a:xfrm>
          <a:prstGeom prst="rect">
            <a:avLst/>
          </a:prstGeom>
        </p:spPr>
      </p:pic>
      <p:sp>
        <p:nvSpPr>
          <p:cNvPr id="13" name="TextBox 6">
            <a:extLst>
              <a:ext uri="{FF2B5EF4-FFF2-40B4-BE49-F238E27FC236}">
                <a16:creationId xmlns:a16="http://schemas.microsoft.com/office/drawing/2014/main" id="{8189D6A9-30C5-40FA-AA3A-7D36BF3EBAC6}"/>
              </a:ext>
            </a:extLst>
          </p:cNvPr>
          <p:cNvSpPr txBox="1"/>
          <p:nvPr/>
        </p:nvSpPr>
        <p:spPr>
          <a:xfrm>
            <a:off x="2607519" y="5565973"/>
            <a:ext cx="27432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b="1">
                <a:ea typeface="맑은 고딕"/>
              </a:rPr>
              <a:t>지문 인식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BC9AF06D-46F8-42F1-BD10-F56290DA6B95}"/>
              </a:ext>
            </a:extLst>
          </p:cNvPr>
          <p:cNvSpPr txBox="1"/>
          <p:nvPr/>
        </p:nvSpPr>
        <p:spPr>
          <a:xfrm>
            <a:off x="6889355" y="5285424"/>
            <a:ext cx="2849750" cy="64633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b="1">
                <a:ea typeface="맑은 고딕"/>
              </a:rPr>
              <a:t> 스마트폰 &amp; </a:t>
            </a:r>
            <a:r>
              <a:rPr lang="ko-KR" altLang="en-US" b="1" err="1">
                <a:ea typeface="맑은 고딕"/>
              </a:rPr>
              <a:t>스마트워치를</a:t>
            </a:r>
            <a:r>
              <a:rPr lang="ko-KR" altLang="en-US" b="1">
                <a:ea typeface="맑은 고딕"/>
              </a:rPr>
              <a:t> 활용한 사용자 인증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7202907-8EC4-49B9-9883-CD81268DD2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2523" y="2975963"/>
            <a:ext cx="1832674" cy="183267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79CB6011-6395-4882-A652-28DBCE52EF74}"/>
              </a:ext>
            </a:extLst>
          </p:cNvPr>
          <p:cNvSpPr/>
          <p:nvPr/>
        </p:nvSpPr>
        <p:spPr>
          <a:xfrm>
            <a:off x="2153821" y="1855675"/>
            <a:ext cx="3625480" cy="450806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331EFA1-01A3-44AB-8782-C29AA9164FD3}"/>
              </a:ext>
            </a:extLst>
          </p:cNvPr>
          <p:cNvSpPr/>
          <p:nvPr/>
        </p:nvSpPr>
        <p:spPr>
          <a:xfrm>
            <a:off x="3014053" y="1641674"/>
            <a:ext cx="1933940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b="1">
                <a:solidFill>
                  <a:schemeClr val="bg1"/>
                </a:solidFill>
                <a:ea typeface="맑은 고딕"/>
              </a:rPr>
              <a:t>1차 인증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956E05-8E0B-45CA-A6DE-6703FCFD9A35}"/>
              </a:ext>
            </a:extLst>
          </p:cNvPr>
          <p:cNvSpPr/>
          <p:nvPr/>
        </p:nvSpPr>
        <p:spPr>
          <a:xfrm>
            <a:off x="6387154" y="1847208"/>
            <a:ext cx="3625480" cy="450806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D531EBC-1B71-4220-BCCF-A94FD2258DBE}"/>
              </a:ext>
            </a:extLst>
          </p:cNvPr>
          <p:cNvSpPr/>
          <p:nvPr/>
        </p:nvSpPr>
        <p:spPr>
          <a:xfrm>
            <a:off x="7319998" y="1633206"/>
            <a:ext cx="1933940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b="1">
                <a:solidFill>
                  <a:schemeClr val="bg1"/>
                </a:solidFill>
                <a:ea typeface="맑은 고딕"/>
              </a:rPr>
              <a:t>2차 인증</a:t>
            </a:r>
          </a:p>
        </p:txBody>
      </p:sp>
    </p:spTree>
    <p:extLst>
      <p:ext uri="{BB962C8B-B14F-4D97-AF65-F5344CB8AC3E}">
        <p14:creationId xmlns:p14="http://schemas.microsoft.com/office/powerpoint/2010/main" val="3739876545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02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0865" y="352699"/>
            <a:ext cx="3481636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향후 개발 진행 순서</a:t>
            </a:r>
            <a:endParaRPr lang="ko-KR" altLang="en-US" sz="2800" b="1">
              <a:solidFill>
                <a:schemeClr val="tx2">
                  <a:lumMod val="75000"/>
                </a:schemeClr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8250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323691" y="2708786"/>
            <a:ext cx="7790424" cy="3109084"/>
          </a:xfrm>
          <a:prstGeom prst="rect">
            <a:avLst/>
          </a:prstGeom>
          <a:noFill/>
        </p:spPr>
        <p:txBody>
          <a:bodyPr rot="0"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r>
              <a:rPr lang="ko-KR" altLang="en-US" b="1">
                <a:ea typeface="맑은 고딕"/>
              </a:rPr>
              <a:t>단계 1.  기기를 </a:t>
            </a:r>
            <a:r>
              <a:rPr lang="ko-KR" altLang="en-US" b="1">
                <a:latin typeface="맑은 고딕"/>
                <a:ea typeface="맑은 고딕"/>
              </a:rPr>
              <a:t>흔들어 사용자를 인증</a:t>
            </a:r>
            <a:endParaRPr lang="ko-KR" altLang="en-US" b="1">
              <a:latin typeface="맑은 고딕"/>
              <a:ea typeface="맑은 고딕"/>
            </a:endParaRPr>
          </a:p>
          <a:p>
            <a:pPr lvl="0">
              <a:defRPr/>
            </a:pPr>
            <a:endParaRPr lang="ko-KR" b="1">
              <a:ea typeface="+mn-lt"/>
              <a:cs typeface="+mn-lt"/>
            </a:endParaRPr>
          </a:p>
          <a:p>
            <a:pPr lvl="0">
              <a:defRPr/>
            </a:pPr>
            <a:endParaRPr lang="ko-KR" altLang="en-US" b="1">
              <a:ea typeface="맑은 고딕"/>
            </a:endParaRPr>
          </a:p>
          <a:p>
            <a:pPr lvl="0">
              <a:defRPr/>
            </a:pPr>
            <a:r>
              <a:rPr lang="ko-KR" altLang="en-US" b="1">
                <a:ea typeface="맑은 고딕"/>
              </a:rPr>
              <a:t>단계 2. 정해진 모션을 통해 사용자 인증</a:t>
            </a:r>
            <a:endParaRPr lang="ko-KR" altLang="en-US" b="1">
              <a:ea typeface="맑은 고딕"/>
            </a:endParaRPr>
          </a:p>
          <a:p>
            <a:pPr lvl="0">
              <a:defRPr/>
            </a:pPr>
            <a:endParaRPr lang="ko-KR" altLang="en-US" b="1">
              <a:ea typeface="맑은 고딕"/>
            </a:endParaRPr>
          </a:p>
          <a:p>
            <a:pPr lvl="0">
              <a:defRPr/>
            </a:pPr>
            <a:endParaRPr lang="ko-KR" altLang="en-US" b="1">
              <a:ea typeface="맑은 고딕"/>
            </a:endParaRPr>
          </a:p>
          <a:p>
            <a:pPr lvl="0">
              <a:defRPr/>
            </a:pPr>
            <a:r>
              <a:rPr lang="ko-KR" altLang="en-US" b="1">
                <a:ea typeface="맑은 고딕"/>
              </a:rPr>
              <a:t>단계 3. 서로 다른 사용자가 같은 모션을 취해도 사용자를 구분하여 인증</a:t>
            </a:r>
            <a:endParaRPr lang="ko-KR" altLang="en-US">
              <a:ea typeface="맑은 고딕"/>
            </a:endParaRPr>
          </a:p>
          <a:p>
            <a:pPr lvl="0">
              <a:defRPr/>
            </a:pPr>
            <a:endParaRPr lang="en-US" altLang="ko-KR">
              <a:latin typeface="맑은 고딕"/>
              <a:ea typeface="맑은 고딕"/>
            </a:endParaRPr>
          </a:p>
          <a:p>
            <a:pPr lvl="0">
              <a:defRPr/>
            </a:pPr>
            <a:endParaRPr lang="en-US" altLang="ko-KR"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03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0865" y="344506"/>
            <a:ext cx="1736411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수행 내역</a:t>
            </a:r>
            <a:endParaRPr lang="ko-KR" altLang="en-US" sz="2800" b="1">
              <a:solidFill>
                <a:schemeClr val="tx2">
                  <a:lumMod val="75000"/>
                </a:schemeClr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56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217175" y="2372850"/>
            <a:ext cx="7790424" cy="3102119"/>
          </a:xfrm>
          <a:prstGeom prst="rect">
            <a:avLst/>
          </a:prstGeom>
          <a:noFill/>
        </p:spPr>
        <p:txBody>
          <a:bodyPr rot="0"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en-US" altLang="ko-KR">
              <a:ea typeface="맑은 고딕"/>
            </a:endParaRPr>
          </a:p>
          <a:p>
            <a:pPr lvl="0">
              <a:defRPr/>
            </a:pPr>
            <a:r>
              <a:rPr lang="en-US" altLang="ko-KR" b="1">
                <a:ea typeface="맑은 고딕"/>
              </a:rPr>
              <a:t>1. </a:t>
            </a:r>
            <a:r>
              <a:rPr lang="ko-KR" altLang="en-US" b="1">
                <a:latin typeface="맑은 고딕"/>
                <a:ea typeface="맑은 고딕"/>
              </a:rPr>
              <a:t>워치와 스마트폰의 움직임이 감지되면 인증되는 부분 구현</a:t>
            </a:r>
            <a:endParaRPr lang="ko-KR" altLang="en-US" b="1"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 b="1"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 b="1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en-US" altLang="ko-KR" b="1">
                <a:ea typeface="맑은 고딕"/>
              </a:rPr>
              <a:t>2. </a:t>
            </a:r>
            <a:r>
              <a:rPr lang="en-US" b="1">
                <a:latin typeface="맑은 고딕"/>
                <a:ea typeface="맑은 고딕"/>
              </a:rPr>
              <a:t>스마트 워치에서 스마트폰으로 신호 </a:t>
            </a:r>
            <a:r>
              <a:rPr lang="ko-KR" altLang="en-US" b="1">
                <a:latin typeface="맑은 고딕"/>
                <a:ea typeface="맑은 고딕"/>
              </a:rPr>
              <a:t>전달</a:t>
            </a:r>
            <a:endParaRPr lang="ko-KR" altLang="en-US" b="1">
              <a:latin typeface="맑은 고딕"/>
              <a:ea typeface="맑은 고딕"/>
            </a:endParaRPr>
          </a:p>
          <a:p>
            <a:pPr lvl="0">
              <a:defRPr/>
            </a:pPr>
            <a:endParaRPr lang="en-US" altLang="ko-KR" b="1">
              <a:ea typeface="맑은 고딕"/>
            </a:endParaRPr>
          </a:p>
          <a:p>
            <a:pPr lvl="0">
              <a:defRPr/>
            </a:pPr>
            <a:endParaRPr lang="en-US" altLang="ko-KR" b="1">
              <a:ea typeface="맑은 고딕"/>
            </a:endParaRPr>
          </a:p>
          <a:p>
            <a:pPr lvl="0">
              <a:defRPr/>
            </a:pPr>
            <a:r>
              <a:rPr lang="en-US" altLang="ko-KR" b="1">
                <a:ea typeface="맑은 고딕"/>
              </a:rPr>
              <a:t>3.  </a:t>
            </a:r>
            <a:r>
              <a:rPr lang="en-US" b="1">
                <a:latin typeface="맑은 고딕"/>
                <a:ea typeface="맑은 고딕"/>
              </a:rPr>
              <a:t>스마트 워치와 스마트 폰의 센서값 수집(DB저장)</a:t>
            </a:r>
            <a:endParaRPr lang="en-US">
              <a:latin typeface="맑은 고딕"/>
              <a:ea typeface="맑은 고딕"/>
            </a:endParaRPr>
          </a:p>
          <a:p>
            <a:pPr lvl="0">
              <a:defRPr/>
            </a:pPr>
            <a:endParaRPr lang="en-US">
              <a:ea typeface="+mn-lt"/>
              <a:cs typeface="+mn-lt"/>
            </a:endParaRPr>
          </a:p>
          <a:p>
            <a:pPr lvl="0">
              <a:defRPr/>
            </a:pPr>
            <a:endParaRPr lang="en-US" altLang="ko-KR">
              <a:ea typeface="맑은 고딕"/>
            </a:endParaRPr>
          </a:p>
          <a:p>
            <a:pPr lvl="0">
              <a:defRPr/>
            </a:pPr>
            <a:endParaRPr lang="en-US" altLang="ko-KR"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04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0865" y="344506"/>
            <a:ext cx="1736411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작동 영상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56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pic>
        <p:nvPicPr>
          <p:cNvPr id="4" name="테스트">
            <a:hlinkClick r:id="" action="ppaction://media"/>
            <a:extLst>
              <a:ext uri="{FF2B5EF4-FFF2-40B4-BE49-F238E27FC236}">
                <a16:creationId xmlns:a16="http://schemas.microsoft.com/office/drawing/2014/main" id="{6ED0E2B2-9A83-4A21-880F-C780AB54B0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04195" y="1910931"/>
            <a:ext cx="2340685" cy="417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7084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05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0865" y="352699"/>
            <a:ext cx="256395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작동 이미지</a:t>
            </a:r>
            <a:endParaRPr lang="ko-KR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8250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pic>
        <p:nvPicPr>
          <p:cNvPr id="4" name="그림 5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8E539CC0-E95A-479C-A6EB-217A32328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318" y="2133598"/>
            <a:ext cx="2383299" cy="3795253"/>
          </a:xfrm>
          <a:prstGeom prst="rect">
            <a:avLst/>
          </a:prstGeom>
        </p:spPr>
      </p:pic>
      <p:pic>
        <p:nvPicPr>
          <p:cNvPr id="10" name="그림 10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BDBEA7EB-F441-4834-8A8C-07E17E20E3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1737" y="2133599"/>
            <a:ext cx="2375106" cy="37952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EC2058-421B-44EE-92FF-69AC91A8ED07}"/>
              </a:ext>
            </a:extLst>
          </p:cNvPr>
          <p:cNvSpPr txBox="1"/>
          <p:nvPr/>
        </p:nvSpPr>
        <p:spPr>
          <a:xfrm>
            <a:off x="2601924" y="5999642"/>
            <a:ext cx="2507288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err="1">
                <a:ea typeface="맑은 고딕"/>
              </a:rPr>
              <a:t>워치</a:t>
            </a:r>
            <a:r>
              <a:rPr lang="ko-KR" altLang="en-US" sz="1100" b="1">
                <a:solidFill>
                  <a:srgbClr val="FF0000"/>
                </a:solidFill>
                <a:ea typeface="맑은 고딕"/>
              </a:rPr>
              <a:t> </a:t>
            </a:r>
            <a:r>
              <a:rPr lang="ko-KR" altLang="en-US" sz="1100" b="1" err="1">
                <a:solidFill>
                  <a:srgbClr val="FF0000"/>
                </a:solidFill>
                <a:ea typeface="맑은 고딕"/>
              </a:rPr>
              <a:t>shake</a:t>
            </a:r>
            <a:r>
              <a:rPr lang="ko-KR" altLang="en-US" sz="1100" b="1">
                <a:solidFill>
                  <a:srgbClr val="FF0000"/>
                </a:solidFill>
                <a:ea typeface="맑은 고딕"/>
              </a:rPr>
              <a:t> 전</a:t>
            </a:r>
            <a:r>
              <a:rPr lang="ko-KR" altLang="en-US" sz="1100" b="1">
                <a:ea typeface="맑은 고딕"/>
              </a:rPr>
              <a:t> 스마트폰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17F34-D85B-4ED9-81E6-9E8FDF74286C}"/>
              </a:ext>
            </a:extLst>
          </p:cNvPr>
          <p:cNvSpPr txBox="1"/>
          <p:nvPr/>
        </p:nvSpPr>
        <p:spPr>
          <a:xfrm>
            <a:off x="6428312" y="5999642"/>
            <a:ext cx="266296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>
                <a:solidFill>
                  <a:srgbClr val="FF0000"/>
                </a:solidFill>
                <a:ea typeface="맑은 고딕"/>
              </a:rPr>
              <a:t> </a:t>
            </a:r>
            <a:r>
              <a:rPr lang="ko-KR" altLang="en-US" sz="1100" b="1" err="1">
                <a:ea typeface="맑은 고딕"/>
              </a:rPr>
              <a:t>워치</a:t>
            </a:r>
            <a:r>
              <a:rPr lang="ko-KR" altLang="en-US" sz="1100" b="1">
                <a:solidFill>
                  <a:srgbClr val="FF0000"/>
                </a:solidFill>
                <a:ea typeface="맑은 고딕"/>
              </a:rPr>
              <a:t> </a:t>
            </a:r>
            <a:r>
              <a:rPr lang="ko-KR" altLang="en-US" sz="1100" b="1" err="1">
                <a:solidFill>
                  <a:srgbClr val="FF0000"/>
                </a:solidFill>
                <a:ea typeface="맑은 고딕"/>
              </a:rPr>
              <a:t>shake</a:t>
            </a:r>
            <a:r>
              <a:rPr lang="ko-KR" altLang="en-US" sz="1100" b="1">
                <a:solidFill>
                  <a:srgbClr val="FF0000"/>
                </a:solidFill>
                <a:ea typeface="맑은 고딕"/>
              </a:rPr>
              <a:t> 후</a:t>
            </a:r>
            <a:r>
              <a:rPr lang="ko-KR" altLang="en-US" sz="1100" b="1">
                <a:ea typeface="맑은 고딕"/>
              </a:rPr>
              <a:t> 스마트폰 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5FC8E91-1204-4E64-9115-AD46F3B43DC8}"/>
              </a:ext>
            </a:extLst>
          </p:cNvPr>
          <p:cNvSpPr/>
          <p:nvPr/>
        </p:nvSpPr>
        <p:spPr>
          <a:xfrm>
            <a:off x="6433573" y="5388896"/>
            <a:ext cx="1425677" cy="32774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5C1CD6B-164B-428F-A0D7-B3D224E05B9E}"/>
              </a:ext>
            </a:extLst>
          </p:cNvPr>
          <p:cNvSpPr/>
          <p:nvPr/>
        </p:nvSpPr>
        <p:spPr>
          <a:xfrm>
            <a:off x="2738282" y="5388896"/>
            <a:ext cx="1376516" cy="30316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9B96A1-D12F-4D08-9980-82B976A7B65A}"/>
              </a:ext>
            </a:extLst>
          </p:cNvPr>
          <p:cNvSpPr txBox="1"/>
          <p:nvPr/>
        </p:nvSpPr>
        <p:spPr>
          <a:xfrm>
            <a:off x="1905472" y="1591513"/>
            <a:ext cx="5456963" cy="36933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ea typeface="맑은 고딕"/>
              </a:rPr>
              <a:t>스마트 </a:t>
            </a:r>
            <a:r>
              <a:rPr lang="ko-KR" altLang="en-US" b="1" err="1">
                <a:ea typeface="맑은 고딕"/>
              </a:rPr>
              <a:t>워치</a:t>
            </a:r>
            <a:r>
              <a:rPr lang="ko-KR" altLang="en-US" b="1">
                <a:ea typeface="맑은 고딕"/>
              </a:rPr>
              <a:t> </a:t>
            </a:r>
            <a:r>
              <a:rPr lang="ko-KR" altLang="en-US" b="1" err="1">
                <a:ea typeface="맑은 고딕"/>
              </a:rPr>
              <a:t>흔들때</a:t>
            </a:r>
            <a:r>
              <a:rPr lang="ko-KR" altLang="en-US" b="1">
                <a:ea typeface="맑은 고딕"/>
              </a:rPr>
              <a:t> 마다 스마트 폰으로 값 전달  </a:t>
            </a:r>
          </a:p>
        </p:txBody>
      </p:sp>
      <p:pic>
        <p:nvPicPr>
          <p:cNvPr id="6" name="그림 6" descr="그리기이(가) 표시된 사진&#10;&#10;매우 높은 신뢰도로 생성된 설명">
            <a:extLst>
              <a:ext uri="{FF2B5EF4-FFF2-40B4-BE49-F238E27FC236}">
                <a16:creationId xmlns:a16="http://schemas.microsoft.com/office/drawing/2014/main" id="{A6BFE774-2977-4AE9-9D6A-F52B084ECC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8722" y="3142432"/>
            <a:ext cx="2743200" cy="173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312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05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56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pic>
        <p:nvPicPr>
          <p:cNvPr id="4" name="그림 5" descr="실내, 테이블, 앉아있는, 모니터이(가) 표시된 사진&#10;&#10;매우 높은 신뢰도로 생성된 설명">
            <a:extLst>
              <a:ext uri="{FF2B5EF4-FFF2-40B4-BE49-F238E27FC236}">
                <a16:creationId xmlns:a16="http://schemas.microsoft.com/office/drawing/2014/main" id="{BC584CD1-9DB3-4099-BC60-C301CF5B9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261" y="2127354"/>
            <a:ext cx="2459924" cy="32960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F7B879-AA2D-4E4F-856E-72E0266D6B2F}"/>
              </a:ext>
            </a:extLst>
          </p:cNvPr>
          <p:cNvSpPr txBox="1"/>
          <p:nvPr/>
        </p:nvSpPr>
        <p:spPr>
          <a:xfrm>
            <a:off x="2740865" y="352699"/>
            <a:ext cx="256395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작동 이미지</a:t>
            </a:r>
          </a:p>
        </p:txBody>
      </p:sp>
      <p:pic>
        <p:nvPicPr>
          <p:cNvPr id="10" name="그림 10" descr="사람, 휴대폰, 테이블, 전화이(가) 표시된 사진&#10;&#10;매우 높은 신뢰도로 생성된 설명">
            <a:extLst>
              <a:ext uri="{FF2B5EF4-FFF2-40B4-BE49-F238E27FC236}">
                <a16:creationId xmlns:a16="http://schemas.microsoft.com/office/drawing/2014/main" id="{0136667B-D409-457E-80C1-F161062EF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8261" y="2045525"/>
            <a:ext cx="2535382" cy="3380510"/>
          </a:xfrm>
          <a:prstGeom prst="rect">
            <a:avLst/>
          </a:prstGeom>
        </p:spPr>
      </p:pic>
      <p:pic>
        <p:nvPicPr>
          <p:cNvPr id="12" name="그림 12" descr="사람, 손, 쥐고있는, 휴대폰이(가) 표시된 사진&#10;&#10;매우 높은 신뢰도로 생성된 설명">
            <a:extLst>
              <a:ext uri="{FF2B5EF4-FFF2-40B4-BE49-F238E27FC236}">
                <a16:creationId xmlns:a16="http://schemas.microsoft.com/office/drawing/2014/main" id="{F0731D24-3596-4E07-9304-89BF199413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2263" y="2164278"/>
            <a:ext cx="2466109" cy="3261756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3AC1C9A-1025-484A-9EC1-0447F1110325}"/>
              </a:ext>
            </a:extLst>
          </p:cNvPr>
          <p:cNvSpPr/>
          <p:nvPr/>
        </p:nvSpPr>
        <p:spPr>
          <a:xfrm>
            <a:off x="2525250" y="3881283"/>
            <a:ext cx="1376516" cy="30316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6D200B70-E10F-4279-8FB5-FC40D2120197}"/>
              </a:ext>
            </a:extLst>
          </p:cNvPr>
          <p:cNvSpPr/>
          <p:nvPr/>
        </p:nvSpPr>
        <p:spPr>
          <a:xfrm>
            <a:off x="5261895" y="3848508"/>
            <a:ext cx="1376516" cy="30316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3BE7C88-1955-4175-8182-EB79A2715A8C}"/>
              </a:ext>
            </a:extLst>
          </p:cNvPr>
          <p:cNvSpPr/>
          <p:nvPr/>
        </p:nvSpPr>
        <p:spPr>
          <a:xfrm>
            <a:off x="8080475" y="3848508"/>
            <a:ext cx="1376516" cy="30316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356F15-0A02-4C22-92A6-14E363A313C5}"/>
              </a:ext>
            </a:extLst>
          </p:cNvPr>
          <p:cNvSpPr txBox="1"/>
          <p:nvPr/>
        </p:nvSpPr>
        <p:spPr>
          <a:xfrm>
            <a:off x="4756827" y="5606352"/>
            <a:ext cx="2507288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err="1">
                <a:solidFill>
                  <a:srgbClr val="FF0000"/>
                </a:solidFill>
                <a:ea typeface="맑은 고딕"/>
              </a:rPr>
              <a:t>on</a:t>
            </a:r>
            <a:r>
              <a:rPr lang="ko-KR" altLang="en-US" sz="1100" b="1">
                <a:solidFill>
                  <a:srgbClr val="FF0000"/>
                </a:solidFill>
                <a:ea typeface="맑은 고딕"/>
              </a:rPr>
              <a:t> </a:t>
            </a:r>
            <a:r>
              <a:rPr lang="ko-KR" altLang="en-US" sz="1100" b="1">
                <a:ea typeface="맑은 고딕"/>
              </a:rPr>
              <a:t>상태</a:t>
            </a:r>
          </a:p>
          <a:p>
            <a:pPr algn="ctr"/>
            <a:endParaRPr lang="ko-KR" altLang="en-US" sz="1100" b="1">
              <a:solidFill>
                <a:srgbClr val="000000"/>
              </a:solidFill>
              <a:ea typeface="맑은 고딕"/>
            </a:endParaRPr>
          </a:p>
          <a:p>
            <a:pPr algn="ctr"/>
            <a:r>
              <a:rPr lang="ko-KR" altLang="en-US" sz="1100" b="1" err="1">
                <a:solidFill>
                  <a:srgbClr val="000000"/>
                </a:solidFill>
                <a:ea typeface="맑은 고딕"/>
              </a:rPr>
              <a:t>워치</a:t>
            </a:r>
            <a:r>
              <a:rPr lang="ko-KR" altLang="en-US" sz="1100" b="1">
                <a:solidFill>
                  <a:srgbClr val="000000"/>
                </a:solidFill>
                <a:ea typeface="맑은 고딕"/>
              </a:rPr>
              <a:t> </a:t>
            </a:r>
            <a:r>
              <a:rPr lang="ko-KR" altLang="en-US" sz="1100" b="1" err="1">
                <a:solidFill>
                  <a:srgbClr val="000000"/>
                </a:solidFill>
                <a:ea typeface="맑은 고딕"/>
              </a:rPr>
              <a:t>shake</a:t>
            </a:r>
            <a:r>
              <a:rPr lang="ko-KR" altLang="en-US" sz="1100" b="1">
                <a:solidFill>
                  <a:srgbClr val="000000"/>
                </a:solidFill>
                <a:ea typeface="맑은 고딕"/>
              </a:rPr>
              <a:t> 신호 전달 가능 상태</a:t>
            </a:r>
            <a:endParaRPr lang="ko-K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6F0653-2E6E-4D39-815A-80208DFB4A70}"/>
              </a:ext>
            </a:extLst>
          </p:cNvPr>
          <p:cNvSpPr txBox="1"/>
          <p:nvPr/>
        </p:nvSpPr>
        <p:spPr>
          <a:xfrm>
            <a:off x="7477085" y="5606351"/>
            <a:ext cx="2507288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err="1">
                <a:solidFill>
                  <a:srgbClr val="FF0000"/>
                </a:solidFill>
                <a:ea typeface="맑은 고딕"/>
              </a:rPr>
              <a:t>on</a:t>
            </a:r>
            <a:r>
              <a:rPr lang="ko-KR" altLang="en-US" sz="1100" b="1">
                <a:solidFill>
                  <a:srgbClr val="FF0000"/>
                </a:solidFill>
                <a:ea typeface="맑은 고딕"/>
              </a:rPr>
              <a:t> </a:t>
            </a:r>
            <a:r>
              <a:rPr lang="ko-KR" altLang="en-US" sz="1100" b="1">
                <a:solidFill>
                  <a:srgbClr val="000000"/>
                </a:solidFill>
                <a:ea typeface="맑은 고딕"/>
              </a:rPr>
              <a:t>상태</a:t>
            </a:r>
          </a:p>
          <a:p>
            <a:pPr algn="ctr"/>
            <a:endParaRPr lang="ko-KR" altLang="en-US" sz="1100" b="1">
              <a:solidFill>
                <a:srgbClr val="000000"/>
              </a:solidFill>
              <a:ea typeface="맑은 고딕"/>
            </a:endParaRPr>
          </a:p>
          <a:p>
            <a:pPr algn="ctr"/>
            <a:r>
              <a:rPr lang="ko-KR" altLang="en-US" sz="1100" b="1" err="1">
                <a:solidFill>
                  <a:srgbClr val="000000"/>
                </a:solidFill>
                <a:ea typeface="맑은 고딕"/>
              </a:rPr>
              <a:t>워치</a:t>
            </a:r>
            <a:r>
              <a:rPr lang="ko-KR" altLang="en-US" sz="1100" b="1">
                <a:solidFill>
                  <a:srgbClr val="000000"/>
                </a:solidFill>
                <a:ea typeface="맑은 고딕"/>
              </a:rPr>
              <a:t> </a:t>
            </a:r>
            <a:r>
              <a:rPr lang="ko-KR" altLang="en-US" sz="1100" b="1" err="1">
                <a:solidFill>
                  <a:srgbClr val="000000"/>
                </a:solidFill>
                <a:ea typeface="맑은 고딕"/>
              </a:rPr>
              <a:t>shake</a:t>
            </a:r>
            <a:r>
              <a:rPr lang="ko-KR" altLang="en-US" sz="1100" b="1">
                <a:solidFill>
                  <a:srgbClr val="000000"/>
                </a:solidFill>
                <a:ea typeface="맑은 고딕"/>
              </a:rPr>
              <a:t> 신호 전달 진행 중</a:t>
            </a:r>
            <a:endParaRPr lang="ko-KR">
              <a:ea typeface="맑은 고딕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C7F79A-7754-4D76-817D-68328A24C06A}"/>
              </a:ext>
            </a:extLst>
          </p:cNvPr>
          <p:cNvSpPr txBox="1"/>
          <p:nvPr/>
        </p:nvSpPr>
        <p:spPr>
          <a:xfrm>
            <a:off x="1962827" y="5606352"/>
            <a:ext cx="2507288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err="1">
                <a:solidFill>
                  <a:srgbClr val="FF0000"/>
                </a:solidFill>
                <a:ea typeface="맑은 고딕"/>
              </a:rPr>
              <a:t>off</a:t>
            </a:r>
            <a:r>
              <a:rPr lang="ko-KR" altLang="en-US" sz="1100" b="1">
                <a:solidFill>
                  <a:srgbClr val="FF0000"/>
                </a:solidFill>
                <a:ea typeface="맑은 고딕"/>
              </a:rPr>
              <a:t> </a:t>
            </a:r>
            <a:r>
              <a:rPr lang="ko-KR" altLang="en-US" sz="1100" b="1">
                <a:ea typeface="맑은 고딕"/>
              </a:rPr>
              <a:t>상태</a:t>
            </a:r>
          </a:p>
          <a:p>
            <a:pPr algn="ctr"/>
            <a:endParaRPr lang="ko-KR" altLang="en-US" sz="1100" b="1">
              <a:solidFill>
                <a:srgbClr val="000000"/>
              </a:solidFill>
              <a:ea typeface="맑은 고딕"/>
            </a:endParaRPr>
          </a:p>
          <a:p>
            <a:pPr algn="ctr"/>
            <a:r>
              <a:rPr lang="ko-KR" altLang="en-US" sz="1100" b="1" err="1">
                <a:solidFill>
                  <a:srgbClr val="000000"/>
                </a:solidFill>
                <a:ea typeface="맑은 고딕"/>
              </a:rPr>
              <a:t>워치</a:t>
            </a:r>
            <a:r>
              <a:rPr lang="ko-KR" altLang="en-US" sz="1100" b="1">
                <a:solidFill>
                  <a:srgbClr val="000000"/>
                </a:solidFill>
                <a:ea typeface="맑은 고딕"/>
              </a:rPr>
              <a:t> </a:t>
            </a:r>
            <a:r>
              <a:rPr lang="ko-KR" altLang="en-US" sz="1100" b="1" err="1">
                <a:solidFill>
                  <a:srgbClr val="000000"/>
                </a:solidFill>
                <a:ea typeface="맑은 고딕"/>
              </a:rPr>
              <a:t>shake</a:t>
            </a:r>
            <a:r>
              <a:rPr lang="ko-KR" altLang="en-US" sz="1100" b="1">
                <a:solidFill>
                  <a:srgbClr val="000000"/>
                </a:solidFill>
                <a:ea typeface="맑은 고딕"/>
              </a:rPr>
              <a:t> 신호 전달 불가</a:t>
            </a:r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83853907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05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0865" y="352699"/>
            <a:ext cx="2162475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작동 이미지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8250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062512-F8B3-4AEA-B783-057288E5581F}"/>
              </a:ext>
            </a:extLst>
          </p:cNvPr>
          <p:cNvSpPr txBox="1"/>
          <p:nvPr/>
        </p:nvSpPr>
        <p:spPr>
          <a:xfrm>
            <a:off x="1905472" y="1591513"/>
            <a:ext cx="5456963" cy="36933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>
                <a:ea typeface="맑은 고딕"/>
              </a:rPr>
              <a:t>가속도 센서 값 </a:t>
            </a:r>
            <a:r>
              <a:rPr lang="ko-KR" altLang="en-US" b="1" err="1">
                <a:ea typeface="맑은 고딕"/>
              </a:rPr>
              <a:t>DB에</a:t>
            </a:r>
            <a:r>
              <a:rPr lang="ko-KR" altLang="en-US" b="1">
                <a:ea typeface="맑은 고딕"/>
              </a:rPr>
              <a:t> 저장</a:t>
            </a:r>
          </a:p>
        </p:txBody>
      </p:sp>
      <p:pic>
        <p:nvPicPr>
          <p:cNvPr id="9" name="그림 10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116C14D0-7879-4505-B95D-DEC547F30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5174" y="2283517"/>
            <a:ext cx="6700683" cy="357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9177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711114" y="1432345"/>
            <a:ext cx="8726848" cy="5129123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63445" y="224375"/>
            <a:ext cx="90139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4000" b="1">
                <a:solidFill>
                  <a:srgbClr val="17365D"/>
                </a:solidFill>
                <a:latin typeface="나눔스퀘어"/>
                <a:ea typeface="나눔스퀘어"/>
              </a:rPr>
              <a:t>06</a:t>
            </a:r>
            <a:endParaRPr lang="ko-KR" altLang="en-US" sz="4000" b="1">
              <a:solidFill>
                <a:srgbClr val="17365D"/>
              </a:solidFill>
              <a:latin typeface="나눔스퀘어"/>
              <a:ea typeface="나눔스퀘어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05210" y="178021"/>
            <a:ext cx="895155" cy="837281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각 삼각형[R] 7"/>
          <p:cNvSpPr/>
          <p:nvPr/>
        </p:nvSpPr>
        <p:spPr>
          <a:xfrm rot="10800000">
            <a:off x="11503676" y="57"/>
            <a:ext cx="685800" cy="68580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F7B879-AA2D-4E4F-856E-72E0266D6B2F}"/>
              </a:ext>
            </a:extLst>
          </p:cNvPr>
          <p:cNvSpPr txBox="1"/>
          <p:nvPr/>
        </p:nvSpPr>
        <p:spPr>
          <a:xfrm>
            <a:off x="2740865" y="352699"/>
            <a:ext cx="2563959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anchor="t">
            <a:spAutoFit/>
          </a:bodyPr>
          <a:lstStyle/>
          <a:p>
            <a:pPr>
              <a:defRPr/>
            </a:pP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코드 ( </a:t>
            </a:r>
            <a:r>
              <a:rPr lang="ko-KR" altLang="en-US" sz="2800" b="1" err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워치</a:t>
            </a:r>
            <a:r>
              <a:rPr lang="ko-KR" altLang="en-US" sz="2800" b="1">
                <a:solidFill>
                  <a:schemeClr val="tx2">
                    <a:lumMod val="75000"/>
                  </a:schemeClr>
                </a:solidFill>
                <a:latin typeface="나눔스퀘어"/>
                <a:ea typeface="나눔스퀘어"/>
              </a:rPr>
              <a:t> )</a:t>
            </a:r>
          </a:p>
        </p:txBody>
      </p:sp>
      <p:pic>
        <p:nvPicPr>
          <p:cNvPr id="4" name="그림 8" descr="스크린샷, 전화, 앉아있는이(가) 표시된 사진&#10;&#10;매우 높은 신뢰도로 생성된 설명">
            <a:extLst>
              <a:ext uri="{FF2B5EF4-FFF2-40B4-BE49-F238E27FC236}">
                <a16:creationId xmlns:a16="http://schemas.microsoft.com/office/drawing/2014/main" id="{5BC6D4B3-D46A-4437-84D2-A1D77FD7C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065" y="1629495"/>
            <a:ext cx="8212667" cy="4725077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1A05D55-5423-4BEB-A978-C33A74170349}"/>
              </a:ext>
            </a:extLst>
          </p:cNvPr>
          <p:cNvSpPr/>
          <p:nvPr/>
        </p:nvSpPr>
        <p:spPr>
          <a:xfrm>
            <a:off x="1891889" y="1555409"/>
            <a:ext cx="6666543" cy="128392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555617"/>
      </p:ext>
    </p:extLst>
  </p:cSld>
  <p:clrMapOvr>
    <a:masterClrMapping/>
  </p:clrMapOvr>
  <p:transition/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484</ep:Words>
  <ep:PresentationFormat>와이드스크린</ep:PresentationFormat>
  <ep:Paragraphs>163</ep:Paragraphs>
  <ep:Slides>18</ep:Slides>
  <ep:Notes>16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ep:HeadingPairs>
  <ep:TitlesOfParts>
    <vt:vector size="19" baseType="lpstr">
      <vt:lpstr>Office 테마</vt:lpstr>
      <vt:lpstr>슬라이드 1</vt:lpstr>
      <vt:lpstr>PowerPoint 프레젠테이션</vt:lpstr>
      <vt:lpstr>슬라이드 3</vt:lpstr>
      <vt:lpstr>슬라이드 4</vt:lpstr>
      <vt:lpstr>PowerPoint 프레젠테이션</vt:lpstr>
      <vt:lpstr>PowerPoint 프레젠테이션</vt:lpstr>
      <vt:lpstr>PowerPoint 프레젠테이션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2020-05-14T05:01:32.000</dcterms:created>
  <cp:lastModifiedBy>82107</cp:lastModifiedBy>
  <dcterms:modified xsi:type="dcterms:W3CDTF">2020-05-14T15:49:22.278</dcterms:modified>
  <cp:revision>24</cp:revision>
  <dc:title>PowerPoint 프레젠테이션</dc:title>
  <cp:version/>
</cp:coreProperties>
</file>

<file path=docProps/thumbnail.jpeg>
</file>